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651C-B832-41DB-BB70-4B23BC931BAB}" type="datetimeFigureOut">
              <a:rPr lang="nl-NL" smtClean="0"/>
              <a:pPr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B13D-FE32-430C-B608-A341847111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Tijdvak 7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tijd van pruiken en revoluties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8.2</a:t>
            </a:r>
          </a:p>
          <a:p>
            <a:r>
              <a:rPr lang="nl-NL" dirty="0" smtClean="0"/>
              <a:t>Vorsten en verlichte ideeën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 in de…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19</a:t>
            </a:r>
            <a:r>
              <a:rPr lang="nl-NL" baseline="30000" dirty="0" smtClean="0"/>
              <a:t>e</a:t>
            </a:r>
            <a:r>
              <a:rPr lang="nl-NL" dirty="0" smtClean="0"/>
              <a:t> eeuw hebben we in Europa ons ontdaan van (verlicht) </a:t>
            </a:r>
            <a:r>
              <a:rPr lang="nl-NL" dirty="0" err="1" smtClean="0"/>
              <a:t>absolutische</a:t>
            </a:r>
            <a:r>
              <a:rPr lang="nl-NL" dirty="0" smtClean="0"/>
              <a:t> leiders. We omarmden toen massaal het idee van ‘volkssoevereiniteit’… dit is overigens niet overal op de wereld zo: in veel landen zijn erfelijke leiders (</a:t>
            </a:r>
            <a:r>
              <a:rPr lang="nl-NL" dirty="0" err="1" smtClean="0"/>
              <a:t>Saudi-Arabie</a:t>
            </a:r>
            <a:r>
              <a:rPr lang="nl-NL" dirty="0" smtClean="0"/>
              <a:t>) en gekozen leiders (Rusland) nog erg machtig en hebben lak aan democratische principes.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Vraag 1 </a:t>
            </a:r>
            <a:endParaRPr lang="nl-NL" b="1" dirty="0"/>
          </a:p>
          <a:p>
            <a:pPr marL="0" indent="0">
              <a:buNone/>
            </a:pPr>
            <a:r>
              <a:rPr lang="nl-NL" dirty="0" smtClean="0"/>
              <a:t>Historici </a:t>
            </a:r>
            <a:r>
              <a:rPr lang="nl-NL" dirty="0"/>
              <a:t>die het absolutisme onderzoeken, zien een verschuiving:</a:t>
            </a:r>
          </a:p>
          <a:p>
            <a:pPr marL="0" indent="0">
              <a:buNone/>
            </a:pPr>
            <a:r>
              <a:rPr lang="nl-NL" dirty="0"/>
              <a:t>In de zeventiende eeuw vonden absolute vorsten dat zij regeerden </a:t>
            </a:r>
            <a:r>
              <a:rPr lang="nl-NL" dirty="0" smtClean="0"/>
              <a:t>vanuit een </a:t>
            </a:r>
            <a:r>
              <a:rPr lang="nl-NL" dirty="0"/>
              <a:t>goddelijk recht, terwijl in de achttiende eeuw vorsten beweerden </a:t>
            </a:r>
            <a:r>
              <a:rPr lang="nl-NL" dirty="0" smtClean="0"/>
              <a:t>dat zij </a:t>
            </a:r>
            <a:r>
              <a:rPr lang="nl-NL" dirty="0"/>
              <a:t>mochten regeren omdat zij de grootste bijdrage leverden aan het </a:t>
            </a:r>
            <a:r>
              <a:rPr lang="nl-NL" dirty="0" smtClean="0"/>
              <a:t>geluk van </a:t>
            </a:r>
            <a:r>
              <a:rPr lang="nl-NL" dirty="0"/>
              <a:t>het volk.</a:t>
            </a:r>
          </a:p>
          <a:p>
            <a:pPr marL="0" indent="0">
              <a:buNone/>
            </a:pPr>
            <a:r>
              <a:rPr lang="nl-NL" dirty="0"/>
              <a:t>1p </a:t>
            </a:r>
            <a:r>
              <a:rPr lang="nl-NL" b="1" dirty="0" smtClean="0"/>
              <a:t> </a:t>
            </a:r>
            <a:r>
              <a:rPr lang="nl-NL" dirty="0"/>
              <a:t>Geef aan onder invloed van welke ontwikkeling de ideeën over </a:t>
            </a:r>
            <a:r>
              <a:rPr lang="nl-NL" dirty="0" smtClean="0"/>
              <a:t>het vorstelijk </a:t>
            </a:r>
            <a:r>
              <a:rPr lang="nl-NL" dirty="0"/>
              <a:t>gezag veranderden.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Vraag 1 maximumscore 1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Uit het antwoord moet blijken dat het hier gaat om de Verlichting.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Het voortbestaan van het </a:t>
            </a:r>
            <a:r>
              <a:rPr lang="nl-NL" dirty="0" smtClean="0">
                <a:solidFill>
                  <a:srgbClr val="FF0000"/>
                </a:solidFill>
              </a:rPr>
              <a:t>ancien </a:t>
            </a:r>
            <a:r>
              <a:rPr lang="nl-NL" dirty="0" err="1" smtClean="0">
                <a:solidFill>
                  <a:srgbClr val="FF0000"/>
                </a:solidFill>
              </a:rPr>
              <a:t>régime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met pogingen om het vorstelijk bestuur op eigentijdse wijze vorm te geven (</a:t>
            </a:r>
            <a:r>
              <a:rPr lang="nl-NL" dirty="0" smtClean="0">
                <a:solidFill>
                  <a:srgbClr val="FF0000"/>
                </a:solidFill>
              </a:rPr>
              <a:t>verlicht absolutisme</a:t>
            </a:r>
            <a:r>
              <a:rPr lang="nl-NL" dirty="0" smtClean="0"/>
              <a:t>)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NB: de rode begrippen zijn belangrijk: deze moet je kennen en begrijpen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Frederik II van Pruisen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Verlichte absolutistische vorst</a:t>
            </a:r>
          </a:p>
          <a:p>
            <a:endParaRPr lang="nl-NL" dirty="0"/>
          </a:p>
          <a:p>
            <a:pPr>
              <a:buNone/>
            </a:pPr>
            <a:r>
              <a:rPr lang="nl-NL" dirty="0" smtClean="0"/>
              <a:t>1740 begin koningschap</a:t>
            </a:r>
          </a:p>
          <a:p>
            <a:pPr>
              <a:buNone/>
            </a:pPr>
            <a:r>
              <a:rPr lang="nl-NL" dirty="0" smtClean="0"/>
              <a:t>Bij inhuldiging </a:t>
            </a:r>
          </a:p>
          <a:p>
            <a:pPr>
              <a:buFontTx/>
              <a:buChar char="-"/>
            </a:pPr>
            <a:r>
              <a:rPr lang="nl-NL" dirty="0" smtClean="0"/>
              <a:t>Geen zalving met heilige olie e.d.</a:t>
            </a:r>
          </a:p>
          <a:p>
            <a:pPr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Oprichting wetenschappelijke academie</a:t>
            </a:r>
          </a:p>
          <a:p>
            <a:pPr>
              <a:buFontTx/>
              <a:buChar char="-"/>
            </a:pPr>
            <a:r>
              <a:rPr lang="nl-NL" dirty="0" smtClean="0"/>
              <a:t>Bevorderen van handel en nijverheid</a:t>
            </a:r>
          </a:p>
          <a:p>
            <a:pPr>
              <a:buFontTx/>
              <a:buChar char="-"/>
            </a:pPr>
            <a:r>
              <a:rPr lang="nl-NL" dirty="0" smtClean="0"/>
              <a:t>Uitbreiding van het leger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nl-NL"/>
          </a:p>
        </p:txBody>
      </p:sp>
      <p:pic>
        <p:nvPicPr>
          <p:cNvPr id="1026" name="Picture 2" descr="http://upload.wikimedia.org/wikipedia/commons/thumb/4/43/Frederick_II_of_Prussia_Coloured_drawing.png/640px-Frederick_II_of_Prussia_Coloured_draw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600400" cy="5600779"/>
          </a:xfrm>
          <a:prstGeom prst="rect">
            <a:avLst/>
          </a:prstGeom>
          <a:noFill/>
        </p:spPr>
      </p:pic>
      <p:sp>
        <p:nvSpPr>
          <p:cNvPr id="6" name="Ovaal 5"/>
          <p:cNvSpPr/>
          <p:nvPr/>
        </p:nvSpPr>
        <p:spPr>
          <a:xfrm>
            <a:off x="3635896" y="5373216"/>
            <a:ext cx="29523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Waarom verlicht? </a:t>
            </a:r>
            <a:endParaRPr lang="nl-NL" dirty="0"/>
          </a:p>
        </p:txBody>
      </p:sp>
      <p:sp>
        <p:nvSpPr>
          <p:cNvPr id="7" name="Wolkvormige toelichting 6"/>
          <p:cNvSpPr/>
          <p:nvPr/>
        </p:nvSpPr>
        <p:spPr>
          <a:xfrm>
            <a:off x="5724128" y="404664"/>
            <a:ext cx="2880320" cy="1584176"/>
          </a:xfrm>
          <a:prstGeom prst="cloudCallout">
            <a:avLst>
              <a:gd name="adj1" fmla="val -86443"/>
              <a:gd name="adj2" fmla="val 25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Dat was namelijk traditionele kullekoek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Verlichte vorsten: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Probeerden allen hun staat efficiënter te leiden:</a:t>
            </a:r>
          </a:p>
          <a:p>
            <a:r>
              <a:rPr lang="nl-NL" dirty="0" smtClean="0"/>
              <a:t>En dan zijn oude tradities, gebruiken, afspraken nogal onhandig….</a:t>
            </a:r>
          </a:p>
          <a:p>
            <a:pPr>
              <a:buNone/>
            </a:pPr>
            <a:r>
              <a:rPr lang="nl-NL" dirty="0" smtClean="0"/>
              <a:t>Want: </a:t>
            </a:r>
          </a:p>
          <a:p>
            <a:pPr>
              <a:buFontTx/>
              <a:buChar char="-"/>
            </a:pPr>
            <a:r>
              <a:rPr lang="nl-NL" dirty="0" smtClean="0"/>
              <a:t>Betere georganiseerde belastinginning </a:t>
            </a:r>
            <a:r>
              <a:rPr lang="nl-NL" dirty="0" smtClean="0">
                <a:sym typeface="Wingdings" pitchFamily="2" charset="2"/>
              </a:rPr>
              <a:t> meer geld voor </a:t>
            </a:r>
            <a:r>
              <a:rPr lang="nl-NL" b="1" dirty="0" smtClean="0">
                <a:sym typeface="Wingdings" pitchFamily="2" charset="2"/>
              </a:rPr>
              <a:t>oorlog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Meer aandacht voor wetenschap  meer moderne </a:t>
            </a:r>
            <a:r>
              <a:rPr lang="nl-NL" b="1" dirty="0" smtClean="0">
                <a:sym typeface="Wingdings" pitchFamily="2" charset="2"/>
              </a:rPr>
              <a:t>oorlog</a:t>
            </a:r>
            <a:r>
              <a:rPr lang="nl-NL" dirty="0" smtClean="0">
                <a:sym typeface="Wingdings" pitchFamily="2" charset="2"/>
              </a:rPr>
              <a:t>stechnieken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5940152" y="5517232"/>
            <a:ext cx="2952328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Oorlog = macht (behouden/verkrijgen) </a:t>
            </a:r>
            <a:r>
              <a:rPr lang="nl-NL" dirty="0" smtClean="0">
                <a:sym typeface="Wingdings" pitchFamily="2" charset="2"/>
              </a:rPr>
              <a:t></a:t>
            </a:r>
          </a:p>
          <a:p>
            <a:pPr algn="ctr"/>
            <a:r>
              <a:rPr lang="nl-NL" dirty="0" smtClean="0">
                <a:sym typeface="Wingdings" pitchFamily="2" charset="2"/>
              </a:rPr>
              <a:t>absolutisme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Frederik II van Pruisen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Waarom en goed voorbeeld van een verlicht </a:t>
            </a:r>
          </a:p>
          <a:p>
            <a:pPr>
              <a:buNone/>
            </a:pPr>
            <a:r>
              <a:rPr lang="nl-NL" dirty="0" smtClean="0"/>
              <a:t>absolutistische vorst? </a:t>
            </a:r>
          </a:p>
          <a:p>
            <a:pPr marL="514350" indent="-514350">
              <a:buAutoNum type="arabicPeriod"/>
            </a:pPr>
            <a:r>
              <a:rPr lang="nl-NL" dirty="0" smtClean="0"/>
              <a:t>Samenleving verbeteren</a:t>
            </a:r>
          </a:p>
          <a:p>
            <a:pPr marL="514350" indent="-514350">
              <a:buAutoNum type="arabicPeriod"/>
            </a:pPr>
            <a:r>
              <a:rPr lang="nl-NL" dirty="0" smtClean="0"/>
              <a:t>Macht niet baseren op religie, maar op een </a:t>
            </a:r>
            <a:r>
              <a:rPr lang="nl-NL" dirty="0" smtClean="0">
                <a:solidFill>
                  <a:srgbClr val="FF0000"/>
                </a:solidFill>
              </a:rPr>
              <a:t>rationele redenering </a:t>
            </a:r>
            <a:r>
              <a:rPr lang="nl-NL" dirty="0" smtClean="0"/>
              <a:t>(legitimiteit van Koninklijke macht is niet langer gebaseerd op de </a:t>
            </a:r>
            <a:r>
              <a:rPr lang="nl-NL" dirty="0" smtClean="0">
                <a:solidFill>
                  <a:srgbClr val="FF0000"/>
                </a:solidFill>
              </a:rPr>
              <a:t>standenvergadering</a:t>
            </a:r>
            <a:r>
              <a:rPr lang="nl-NL" dirty="0" smtClean="0"/>
              <a:t> maar op het gehele volk): </a:t>
            </a:r>
            <a:r>
              <a:rPr lang="nl-NL" dirty="0" smtClean="0">
                <a:solidFill>
                  <a:srgbClr val="FF0000"/>
                </a:solidFill>
              </a:rPr>
              <a:t>DE ALGEMENE WIL</a:t>
            </a:r>
            <a:endParaRPr lang="nl-N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Echter… deze verlichte ideeën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= vanaf bovenaf opgelegd (top down)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en niet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= vanaf onderaf (</a:t>
            </a:r>
            <a:r>
              <a:rPr lang="nl-NL" dirty="0" err="1" smtClean="0"/>
              <a:t>bottom</a:t>
            </a:r>
            <a:r>
              <a:rPr lang="nl-NL" dirty="0" smtClean="0"/>
              <a:t> up) </a:t>
            </a:r>
            <a:r>
              <a:rPr lang="nl-NL" i="1" dirty="0" smtClean="0"/>
              <a:t>(zoals later bij de Franse revolutie, daar kwam het initiatief van het volk, ofwel de derde stand</a:t>
            </a:r>
            <a:r>
              <a:rPr lang="nl-NL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Dus sommige absolute ideeën bleven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Want de vorst wil niet zijn eigen koningschap ondermijnen.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Bijv. </a:t>
            </a:r>
          </a:p>
          <a:p>
            <a:pPr>
              <a:buNone/>
            </a:pPr>
            <a:r>
              <a:rPr lang="nl-NL" dirty="0" smtClean="0"/>
              <a:t>	Frederik II van Pruisen schaft NIET de </a:t>
            </a:r>
            <a:r>
              <a:rPr lang="nl-NL" dirty="0" smtClean="0">
                <a:solidFill>
                  <a:srgbClr val="FF0000"/>
                </a:solidFill>
              </a:rPr>
              <a:t>lijfeigenschap</a:t>
            </a:r>
            <a:r>
              <a:rPr lang="nl-NL" dirty="0" smtClean="0"/>
              <a:t> (soort van boerenslavernij) af…  zo’n middeleeuws gebruik past natuurlijk in de verste verte niet bij ‘Verlichting’.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Maar.. Top down of </a:t>
            </a:r>
            <a:r>
              <a:rPr lang="nl-NL" dirty="0" err="1" smtClean="0"/>
              <a:t>bottom</a:t>
            </a:r>
            <a:r>
              <a:rPr lang="nl-NL" dirty="0" smtClean="0"/>
              <a:t> 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	Verlichte ideeën verspreiden zich als een olievlek over Europa….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Opkomst van tijdschriften</a:t>
            </a:r>
          </a:p>
          <a:p>
            <a:pPr>
              <a:buNone/>
            </a:pPr>
            <a:r>
              <a:rPr lang="nl-NL" dirty="0" smtClean="0"/>
              <a:t>Opkomst van koffiehuizen / salons</a:t>
            </a:r>
          </a:p>
          <a:p>
            <a:pPr>
              <a:buNone/>
            </a:pPr>
            <a:r>
              <a:rPr lang="nl-NL" dirty="0" smtClean="0"/>
              <a:t>Opkomst van natuurkundige genootschappen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DIT ZORGT VOOR EEN </a:t>
            </a:r>
            <a:r>
              <a:rPr lang="nl-NL" u="sng" dirty="0" smtClean="0">
                <a:solidFill>
                  <a:srgbClr val="FF0000"/>
                </a:solidFill>
              </a:rPr>
              <a:t>PUBLIEKE OPINIE!!!</a:t>
            </a:r>
            <a:endParaRPr lang="nl-NL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Reactie van regeringen in verschillende Europese landen op deze verlichte ‘olievlek’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CENSUUR</a:t>
            </a:r>
            <a:r>
              <a:rPr lang="nl-NL" dirty="0" smtClean="0"/>
              <a:t> of oogluikend toestaan / </a:t>
            </a:r>
            <a:r>
              <a:rPr lang="nl-NL" dirty="0" smtClean="0">
                <a:solidFill>
                  <a:srgbClr val="FF0000"/>
                </a:solidFill>
              </a:rPr>
              <a:t>gedogen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oelichting met afgeronde rechthoek 3"/>
          <p:cNvSpPr/>
          <p:nvPr/>
        </p:nvSpPr>
        <p:spPr>
          <a:xfrm>
            <a:off x="539552" y="3861048"/>
            <a:ext cx="1800200" cy="1440160"/>
          </a:xfrm>
          <a:prstGeom prst="wedgeRoundRectCallout">
            <a:avLst>
              <a:gd name="adj1" fmla="val -19748"/>
              <a:gd name="adj2" fmla="val -92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 name in Frankrijk</a:t>
            </a:r>
            <a:endParaRPr lang="nl-NL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5148064" y="3861048"/>
            <a:ext cx="1800200" cy="1440160"/>
          </a:xfrm>
          <a:prstGeom prst="wedgeRoundRectCallout">
            <a:avLst>
              <a:gd name="adj1" fmla="val -19748"/>
              <a:gd name="adj2" fmla="val -92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 name in de </a:t>
            </a:r>
            <a:r>
              <a:rPr lang="nl-NL" smtClean="0"/>
              <a:t>Nederlandse Republiek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294</Words>
  <Application>Microsoft Office PowerPoint</Application>
  <PresentationFormat>Diavoorstelling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Office-thema</vt:lpstr>
      <vt:lpstr>Tijdvak 7 De tijd van pruiken en revoluties</vt:lpstr>
      <vt:lpstr>Kenmerkend aspect: </vt:lpstr>
      <vt:lpstr>Frederik II van Pruisen</vt:lpstr>
      <vt:lpstr>Verlichte vorsten: </vt:lpstr>
      <vt:lpstr>Voorbeeld: Frederik II van Pruisen</vt:lpstr>
      <vt:lpstr>Echter… deze verlichte ideeën</vt:lpstr>
      <vt:lpstr>Dus sommige absolute ideeën bleven</vt:lpstr>
      <vt:lpstr>Maar.. Top down of bottom up</vt:lpstr>
      <vt:lpstr>Reactie van regeringen in verschillende Europese landen op deze verlichte ‘olievlek’</vt:lpstr>
      <vt:lpstr>Pas in de…</vt:lpstr>
      <vt:lpstr>examenvraag</vt:lpstr>
      <vt:lpstr>Antwoord examenvraag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8 De tijd van pruiken en revoluties</dc:title>
  <dc:creator>Gebruiker</dc:creator>
  <cp:lastModifiedBy>Kristel Biemans</cp:lastModifiedBy>
  <cp:revision>16</cp:revision>
  <dcterms:created xsi:type="dcterms:W3CDTF">2014-09-02T19:44:26Z</dcterms:created>
  <dcterms:modified xsi:type="dcterms:W3CDTF">2016-06-27T08:31:43Z</dcterms:modified>
</cp:coreProperties>
</file>